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8" r:id="rId2"/>
    <p:sldId id="270" r:id="rId3"/>
    <p:sldId id="281" r:id="rId4"/>
    <p:sldId id="283" r:id="rId5"/>
    <p:sldId id="269" r:id="rId6"/>
    <p:sldId id="275" r:id="rId7"/>
    <p:sldId id="257" r:id="rId8"/>
    <p:sldId id="271" r:id="rId9"/>
    <p:sldId id="272" r:id="rId10"/>
    <p:sldId id="278" r:id="rId11"/>
    <p:sldId id="266" r:id="rId12"/>
    <p:sldId id="274" r:id="rId13"/>
    <p:sldId id="282" r:id="rId14"/>
  </p:sldIdLst>
  <p:sldSz cx="9144000" cy="6858000" type="screen4x3"/>
  <p:notesSz cx="6811963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CAB2E-5E2F-4077-A3DA-7D4E915F47AC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1E537-ABB2-4652-96CA-1B678A4141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7592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79D98-4826-460F-935F-3F3F03DD3A15}" type="datetimeFigureOut">
              <a:rPr lang="en-GB" smtClean="0"/>
              <a:pPr/>
              <a:t>09/10/2013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9887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0B688-0363-43B6-85CF-B63F201A7A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028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57600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834546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445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6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38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linD\AppData\Local\Microsoft\Windows\Temporary Internet Files\Content.Outlook\X3IQAKST\rk_bla_divider_utan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3" y="0"/>
            <a:ext cx="91387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9961" y="2844800"/>
            <a:ext cx="7560000" cy="139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sv-SE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91423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756126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18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 -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225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-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68716"/>
            <a:ext cx="9144000" cy="915429"/>
          </a:xfrm>
          <a:prstGeom prst="rect">
            <a:avLst/>
          </a:prstGeom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11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rubrik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linD\AppData\Local\Microsoft\Windows\Temporary Internet Files\Content.Outlook\X3IQAKST\rk_neutral_divider_utan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3" y="0"/>
            <a:ext cx="91387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823071"/>
            <a:ext cx="7561262" cy="139801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306212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 sz="22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6004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3" y="0"/>
            <a:ext cx="9138793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19961" y="2844800"/>
            <a:ext cx="7560000" cy="13968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sv-SE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27088" y="4365104"/>
            <a:ext cx="7561262" cy="9605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744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7" y="1844676"/>
            <a:ext cx="3673475" cy="3889374"/>
          </a:xfrm>
        </p:spPr>
        <p:txBody>
          <a:bodyPr>
            <a:normAutofit/>
          </a:bodyPr>
          <a:lstStyle>
            <a:lvl1pPr>
              <a:defRPr sz="2200" b="0">
                <a:latin typeface="+mj-lt"/>
              </a:defRPr>
            </a:lvl1pPr>
            <a:lvl2pPr>
              <a:defRPr sz="20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3438" y="1844676"/>
            <a:ext cx="3744911" cy="3889374"/>
          </a:xfrm>
        </p:spPr>
        <p:txBody>
          <a:bodyPr>
            <a:normAutofit/>
          </a:bodyPr>
          <a:lstStyle>
            <a:lvl1pPr>
              <a:defRPr sz="2200" b="0">
                <a:latin typeface="+mj-lt"/>
              </a:defRPr>
            </a:lvl1pPr>
            <a:lvl2pPr>
              <a:defRPr sz="20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139258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088" y="549276"/>
            <a:ext cx="7561262" cy="1150938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7088" y="1844675"/>
            <a:ext cx="3670300" cy="647700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27087" y="2565400"/>
            <a:ext cx="3673475" cy="3168650"/>
          </a:xfrm>
        </p:spPr>
        <p:txBody>
          <a:bodyPr>
            <a:normAutofit/>
          </a:bodyPr>
          <a:lstStyle>
            <a:lvl1pPr marL="266700" indent="-266700">
              <a:defRPr sz="2000" b="0">
                <a:latin typeface="+mj-lt"/>
              </a:defRPr>
            </a:lvl1pPr>
            <a:lvl2pPr marL="534988" indent="-268288">
              <a:defRPr sz="1800" b="0">
                <a:latin typeface="+mj-lt"/>
              </a:defRPr>
            </a:lvl2pPr>
            <a:lvl3pPr marL="715963" indent="-180975">
              <a:defRPr sz="1600" b="0">
                <a:latin typeface="+mj-lt"/>
              </a:defRPr>
            </a:lvl3pPr>
            <a:lvl4pPr marL="896938" indent="-180975">
              <a:defRPr sz="1400" b="0">
                <a:latin typeface="+mj-lt"/>
              </a:defRPr>
            </a:lvl4pPr>
            <a:lvl5pPr marL="1077913" indent="-180975">
              <a:defRPr sz="1400" b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3438" y="1844675"/>
            <a:ext cx="3744912" cy="647701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3439" y="2565400"/>
            <a:ext cx="3744912" cy="3168650"/>
          </a:xfrm>
        </p:spPr>
        <p:txBody>
          <a:bodyPr>
            <a:normAutofit/>
          </a:bodyPr>
          <a:lstStyle>
            <a:lvl1pPr marL="266700" indent="-266700">
              <a:tabLst/>
              <a:defRPr sz="2000" b="0">
                <a:latin typeface="+mj-lt"/>
              </a:defRPr>
            </a:lvl1pPr>
            <a:lvl2pPr marL="534988" indent="-268288">
              <a:defRPr sz="1800" b="0">
                <a:latin typeface="+mj-lt"/>
              </a:defRPr>
            </a:lvl2pPr>
            <a:lvl3pPr marL="715963" indent="-180975">
              <a:defRPr sz="1600" b="0">
                <a:latin typeface="+mj-lt"/>
              </a:defRPr>
            </a:lvl3pPr>
            <a:lvl4pPr marL="896938" indent="-180975">
              <a:defRPr sz="1400" b="0">
                <a:latin typeface="+mj-lt"/>
              </a:defRPr>
            </a:lvl4pPr>
            <a:lvl5pPr marL="1077913" indent="-180975">
              <a:defRPr sz="1400" b="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8928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7" y="1844824"/>
            <a:ext cx="3673475" cy="1908000"/>
          </a:xfrm>
        </p:spPr>
        <p:txBody>
          <a:bodyPr>
            <a:normAutofit/>
          </a:bodyPr>
          <a:lstStyle>
            <a:lvl1pPr>
              <a:defRPr sz="2000" b="0">
                <a:latin typeface="+mj-lt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3438" y="1844824"/>
            <a:ext cx="3744911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3"/>
          </p:nvPr>
        </p:nvSpPr>
        <p:spPr>
          <a:xfrm>
            <a:off x="827584" y="3859686"/>
            <a:ext cx="3673475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43935" y="3859686"/>
            <a:ext cx="3744911" cy="1908000"/>
          </a:xfrm>
        </p:spPr>
        <p:txBody>
          <a:bodyPr>
            <a:normAutofit/>
          </a:bodyPr>
          <a:lstStyle>
            <a:lvl1pPr marL="361950" indent="-361950">
              <a:defRPr lang="sv-S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1800" b="0">
                <a:latin typeface="+mj-lt"/>
              </a:defRPr>
            </a:lvl2pPr>
            <a:lvl3pPr>
              <a:defRPr sz="1800" b="0">
                <a:latin typeface="+mj-lt"/>
              </a:defRPr>
            </a:lvl3pPr>
            <a:lvl4pPr>
              <a:defRPr sz="1800" b="0">
                <a:latin typeface="+mj-lt"/>
              </a:defRPr>
            </a:lvl4pPr>
            <a:lvl5pPr>
              <a:defRPr sz="1800" b="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61950" lvl="0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Klicka här för att ändra format på bakgrundstexten</a:t>
            </a:r>
          </a:p>
          <a:p>
            <a:pPr marL="361950" lvl="1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två</a:t>
            </a:r>
          </a:p>
          <a:p>
            <a:pPr marL="361950" lvl="2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tre</a:t>
            </a:r>
          </a:p>
          <a:p>
            <a:pPr marL="361950" lvl="3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fyra</a:t>
            </a:r>
          </a:p>
          <a:p>
            <a:pPr marL="361950" lvl="4" indent="-3619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98702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5493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845809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/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linD\AppData\Local\Microsoft\Windows\Temporary Internet Files\Content.Outlook\X3IQAKST\rk_bla_or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27088" y="2060848"/>
            <a:ext cx="7561262" cy="1398017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7088" y="3573016"/>
            <a:ext cx="7561262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235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linD\AppData\Local\Microsoft\Windows\Temporary Internet Files\Content.Outlook\X3IQAKST\bard_org1 (3)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9955"/>
            <a:ext cx="9144000" cy="91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7088" y="549274"/>
            <a:ext cx="7560000" cy="1150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7088" y="1844676"/>
            <a:ext cx="7524912" cy="3887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5475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3F279B1-EE5F-4617-86BB-B43B3419CCAE}" type="datetimeFigureOut">
              <a:rPr lang="sv-SE" smtClean="0"/>
              <a:pPr/>
              <a:t>2013-10-09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12304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03096" y="116632"/>
            <a:ext cx="405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3C85B4BD-F561-473A-A282-F172653FDF4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00025" y="6207909"/>
            <a:ext cx="485775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000" b="1" dirty="0" smtClean="0">
                <a:solidFill>
                  <a:schemeClr val="bg1"/>
                </a:solidFill>
              </a:rPr>
              <a:t>Ministry of Enterprise, Energy and Communications Sweden</a:t>
            </a:r>
          </a:p>
          <a:p>
            <a:pPr eaLnBrk="1" hangingPunct="1">
              <a:spcBef>
                <a:spcPct val="50000"/>
              </a:spcBef>
            </a:pPr>
            <a:r>
              <a:rPr lang="en-US" sz="1000" b="1" dirty="0" smtClean="0">
                <a:solidFill>
                  <a:schemeClr val="bg1"/>
                </a:solidFill>
              </a:rPr>
              <a:t>Government Offices of Sweden</a:t>
            </a:r>
            <a:endParaRPr lang="sv-SE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378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17550" indent="-355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8425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257300" indent="-2730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524000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CREATING A TECHNICAL INFRA-STRUCTURE FOR REPORTING OBLIGATIONS 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spcBef>
                <a:spcPct val="0"/>
              </a:spcBef>
              <a:buNone/>
            </a:pPr>
            <a:r>
              <a:rPr lang="en-GB" sz="5100" b="1" dirty="0">
                <a:solidFill>
                  <a:schemeClr val="accent1"/>
                </a:solidFill>
                <a:ea typeface="+mj-ea"/>
                <a:cs typeface="+mj-cs"/>
              </a:rPr>
              <a:t>SCM September 2013 Finland Meeting</a:t>
            </a:r>
          </a:p>
          <a:p>
            <a:pPr marL="0" indent="0">
              <a:buNone/>
            </a:pPr>
            <a:r>
              <a:rPr lang="en-GB" sz="1600" dirty="0"/>
              <a:t>	</a:t>
            </a:r>
            <a:r>
              <a:rPr lang="en-GB" sz="1600" dirty="0" smtClean="0"/>
              <a:t>			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					</a:t>
            </a:r>
            <a:endParaRPr lang="en-GB" sz="1600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717032"/>
            <a:ext cx="2862262" cy="1944215"/>
          </a:xfrm>
        </p:spPr>
      </p:pic>
      <p:pic>
        <p:nvPicPr>
          <p:cNvPr id="8" name="Platshållare för innehåll 7"/>
          <p:cNvPicPr>
            <a:picLocks noGrp="1" noChangeAspect="1"/>
          </p:cNvPicPr>
          <p:nvPr>
            <p:ph sz="half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3861048"/>
            <a:ext cx="1272116" cy="1908175"/>
          </a:xfrm>
        </p:spPr>
      </p:pic>
      <p:pic>
        <p:nvPicPr>
          <p:cNvPr id="9" name="Platshållare för innehåll 8"/>
          <p:cNvPicPr>
            <a:picLocks noGrp="1" noChangeAspect="1"/>
          </p:cNvPicPr>
          <p:nvPr>
            <p:ph sz="half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3789040"/>
            <a:ext cx="1271599" cy="1908175"/>
          </a:xfrm>
        </p:spPr>
      </p:pic>
    </p:spTree>
    <p:extLst>
      <p:ext uri="{BB962C8B-B14F-4D97-AF65-F5344CB8AC3E}">
        <p14:creationId xmlns:p14="http://schemas.microsoft.com/office/powerpoint/2010/main" xmlns="" val="5846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E- service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upp 3"/>
          <p:cNvGrpSpPr/>
          <p:nvPr/>
        </p:nvGrpSpPr>
        <p:grpSpPr>
          <a:xfrm>
            <a:off x="827584" y="1700808"/>
            <a:ext cx="7128792" cy="4248472"/>
            <a:chOff x="-1650846" y="2595966"/>
            <a:chExt cx="2953463" cy="2487035"/>
          </a:xfrm>
        </p:grpSpPr>
        <p:pic>
          <p:nvPicPr>
            <p:cNvPr id="5" name="Picture 10" descr="Mina företagsuppgifter - web ui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650846" y="2595966"/>
              <a:ext cx="2953463" cy="2487035"/>
            </a:xfrm>
            <a:prstGeom prst="rect">
              <a:avLst/>
            </a:prstGeom>
          </p:spPr>
        </p:pic>
        <p:sp>
          <p:nvSpPr>
            <p:cNvPr id="6" name="Rektangel 5"/>
            <p:cNvSpPr/>
            <p:nvPr/>
          </p:nvSpPr>
          <p:spPr>
            <a:xfrm>
              <a:off x="572494" y="2921874"/>
              <a:ext cx="687138" cy="7029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222637" y="3669369"/>
              <a:ext cx="1065474" cy="12127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xmlns="" val="1770703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gnetic Disk 25"/>
          <p:cNvSpPr/>
          <p:nvPr/>
        </p:nvSpPr>
        <p:spPr>
          <a:xfrm>
            <a:off x="899592" y="1041951"/>
            <a:ext cx="1378409" cy="1727841"/>
          </a:xfrm>
          <a:prstGeom prst="flowChartMagneticDisk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sv-SE" sz="1200" dirty="0" smtClean="0">
                <a:solidFill>
                  <a:schemeClr val="accent1"/>
                </a:solidFill>
                <a:effectLst/>
                <a:latin typeface="+mj-lt"/>
                <a:ea typeface="MS Mincho"/>
              </a:rPr>
              <a:t>OBLIGATION</a:t>
            </a:r>
          </a:p>
          <a:p>
            <a:pPr algn="ctr">
              <a:spcAft>
                <a:spcPts val="0"/>
              </a:spcAft>
            </a:pPr>
            <a:r>
              <a:rPr lang="sv-SE" sz="1200" dirty="0" smtClean="0">
                <a:solidFill>
                  <a:schemeClr val="accent1"/>
                </a:solidFill>
                <a:latin typeface="+mj-lt"/>
                <a:ea typeface="MS Mincho"/>
              </a:rPr>
              <a:t>Definitions</a:t>
            </a:r>
            <a:endParaRPr lang="sv-SE" sz="1200" dirty="0">
              <a:solidFill>
                <a:schemeClr val="accent1"/>
              </a:solidFill>
              <a:effectLst/>
              <a:latin typeface="+mj-lt"/>
              <a:ea typeface="MS Mincho"/>
            </a:endParaRPr>
          </a:p>
        </p:txBody>
      </p:sp>
      <p:sp>
        <p:nvSpPr>
          <p:cNvPr id="4" name="Magnetic Disk 25"/>
          <p:cNvSpPr/>
          <p:nvPr/>
        </p:nvSpPr>
        <p:spPr>
          <a:xfrm>
            <a:off x="2442459" y="1034474"/>
            <a:ext cx="1368152" cy="1735318"/>
          </a:xfrm>
          <a:prstGeom prst="flowChartMagneticDisk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1"/>
                </a:solidFill>
                <a:latin typeface="+mj-lt"/>
                <a:ea typeface="MS Mincho"/>
              </a:rPr>
              <a:t>OBLIGATION</a:t>
            </a:r>
          </a:p>
          <a:p>
            <a:pPr algn="ctr"/>
            <a:r>
              <a:rPr lang="en-US" sz="1200" dirty="0">
                <a:solidFill>
                  <a:schemeClr val="accent1"/>
                </a:solidFill>
                <a:latin typeface="+mj-lt"/>
                <a:ea typeface="MS Mincho"/>
              </a:rPr>
              <a:t>Demands</a:t>
            </a:r>
            <a:endParaRPr lang="sv-SE" sz="1200" dirty="0">
              <a:solidFill>
                <a:schemeClr val="accent1"/>
              </a:solidFill>
              <a:latin typeface="+mj-lt"/>
              <a:ea typeface="MS Mincho"/>
            </a:endParaRPr>
          </a:p>
        </p:txBody>
      </p:sp>
      <p:sp>
        <p:nvSpPr>
          <p:cNvPr id="5" name="Magnetic Disk 27"/>
          <p:cNvSpPr/>
          <p:nvPr/>
        </p:nvSpPr>
        <p:spPr>
          <a:xfrm>
            <a:off x="4427984" y="1046145"/>
            <a:ext cx="1368152" cy="1779545"/>
          </a:xfrm>
          <a:prstGeom prst="flowChartMagneticDisk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sv-SE" sz="1200" dirty="0">
                <a:solidFill>
                  <a:schemeClr val="accent1"/>
                </a:solidFill>
                <a:latin typeface="+mj-lt"/>
                <a:ea typeface="MS Mincho"/>
              </a:rPr>
              <a:t>KOORDINATED Obligations</a:t>
            </a:r>
          </a:p>
        </p:txBody>
      </p:sp>
      <p:sp>
        <p:nvSpPr>
          <p:cNvPr id="6" name="Magnetic Disk 29"/>
          <p:cNvSpPr/>
          <p:nvPr/>
        </p:nvSpPr>
        <p:spPr>
          <a:xfrm>
            <a:off x="6300192" y="994890"/>
            <a:ext cx="1440160" cy="1779545"/>
          </a:xfrm>
          <a:prstGeom prst="flowChartMagneticDisk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sv-SE" sz="1200" dirty="0">
                <a:solidFill>
                  <a:schemeClr val="accent1"/>
                </a:solidFill>
                <a:latin typeface="+mj-lt"/>
                <a:ea typeface="MS Mincho"/>
              </a:rPr>
              <a:t>SUBMISSIONS</a:t>
            </a:r>
          </a:p>
        </p:txBody>
      </p:sp>
      <p:sp>
        <p:nvSpPr>
          <p:cNvPr id="7" name="Rectangle 30"/>
          <p:cNvSpPr/>
          <p:nvPr/>
        </p:nvSpPr>
        <p:spPr>
          <a:xfrm>
            <a:off x="1074307" y="2942886"/>
            <a:ext cx="2736304" cy="537848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600" dirty="0" smtClean="0"/>
              <a:t>GENERELL OBLIGATIONS</a:t>
            </a:r>
          </a:p>
        </p:txBody>
      </p:sp>
      <p:sp>
        <p:nvSpPr>
          <p:cNvPr id="8" name="Rectangle 45"/>
          <p:cNvSpPr/>
          <p:nvPr/>
        </p:nvSpPr>
        <p:spPr>
          <a:xfrm>
            <a:off x="4427984" y="3068960"/>
            <a:ext cx="3096344" cy="792088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600" dirty="0" smtClean="0"/>
              <a:t>SPECIFIC OBLIGATIONS RELATING TO  A BUSINESS/BRANSCH </a:t>
            </a:r>
            <a:r>
              <a:rPr lang="en-US" sz="1600" dirty="0" err="1" smtClean="0"/>
              <a:t>etc</a:t>
            </a:r>
            <a:endParaRPr lang="en-US" sz="1600" dirty="0" smtClean="0"/>
          </a:p>
        </p:txBody>
      </p:sp>
      <p:sp>
        <p:nvSpPr>
          <p:cNvPr id="9" name="Magnetic Disk 27"/>
          <p:cNvSpPr/>
          <p:nvPr/>
        </p:nvSpPr>
        <p:spPr>
          <a:xfrm>
            <a:off x="2987824" y="3861049"/>
            <a:ext cx="2163178" cy="1939792"/>
          </a:xfrm>
          <a:prstGeom prst="flowChartMagneticDisk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accent1"/>
                </a:solidFill>
                <a:latin typeface="+mj-lt"/>
                <a:ea typeface="MS Mincho"/>
              </a:rPr>
              <a:t>THE </a:t>
            </a:r>
            <a:r>
              <a:rPr lang="sv-SE" sz="1200" dirty="0" smtClean="0">
                <a:solidFill>
                  <a:schemeClr val="accent1"/>
                </a:solidFill>
                <a:latin typeface="+mj-lt"/>
                <a:ea typeface="MS Mincho"/>
              </a:rPr>
              <a:t>REGISTER</a:t>
            </a:r>
            <a:endParaRPr lang="sv-SE" sz="1200" dirty="0">
              <a:solidFill>
                <a:schemeClr val="accent1"/>
              </a:solidFill>
              <a:latin typeface="+mj-lt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97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/>
          </p:cNvSpPr>
          <p:nvPr/>
        </p:nvSpPr>
        <p:spPr>
          <a:xfrm>
            <a:off x="647628" y="464396"/>
            <a:ext cx="7416823" cy="5113233"/>
          </a:xfrm>
          <a:prstGeom prst="rect">
            <a:avLst/>
          </a:prstGeom>
          <a:solidFill>
            <a:srgbClr val="1F497D">
              <a:lumMod val="20000"/>
              <a:lumOff val="80000"/>
              <a:alpha val="53000"/>
            </a:srgbClr>
          </a:solidFill>
          <a:ln w="9525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sv-SE" sz="1200">
                <a:effectLst/>
                <a:latin typeface="Times New Roman"/>
                <a:ea typeface="Times New Roman"/>
              </a:rPr>
              <a:t> </a:t>
            </a:r>
          </a:p>
        </p:txBody>
      </p:sp>
      <p:grpSp>
        <p:nvGrpSpPr>
          <p:cNvPr id="3" name="Grupp 2"/>
          <p:cNvGrpSpPr>
            <a:grpSpLocks/>
          </p:cNvGrpSpPr>
          <p:nvPr/>
        </p:nvGrpSpPr>
        <p:grpSpPr>
          <a:xfrm>
            <a:off x="971601" y="620689"/>
            <a:ext cx="3456384" cy="1944216"/>
            <a:chOff x="1088574" y="96247"/>
            <a:chExt cx="2934128" cy="2470753"/>
          </a:xfrm>
        </p:grpSpPr>
        <p:pic>
          <p:nvPicPr>
            <p:cNvPr id="4" name="Picture 10" descr="Mina företagsuppgifter - web ui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8574" y="96247"/>
              <a:ext cx="2934128" cy="2470753"/>
            </a:xfrm>
            <a:prstGeom prst="rect">
              <a:avLst/>
            </a:prstGeom>
          </p:spPr>
        </p:pic>
        <p:sp>
          <p:nvSpPr>
            <p:cNvPr id="5" name="Rektangel 4"/>
            <p:cNvSpPr/>
            <p:nvPr/>
          </p:nvSpPr>
          <p:spPr>
            <a:xfrm>
              <a:off x="3281756" y="452594"/>
              <a:ext cx="687138" cy="70293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hangingPunct="0">
                <a:lnSpc>
                  <a:spcPts val="1600"/>
                </a:lnSpc>
                <a:spcAft>
                  <a:spcPts val="0"/>
                </a:spcAft>
              </a:pPr>
              <a:r>
                <a:rPr lang="sv-SE" sz="1200">
                  <a:effectLst/>
                  <a:latin typeface="OrigGarmnd BT"/>
                  <a:ea typeface="Times New Roman"/>
                  <a:cs typeface="Times New Roman"/>
                </a:rPr>
                <a:t> </a:t>
              </a:r>
            </a:p>
          </p:txBody>
        </p:sp>
        <p:sp>
          <p:nvSpPr>
            <p:cNvPr id="6" name="Rektangel 5"/>
            <p:cNvSpPr/>
            <p:nvPr/>
          </p:nvSpPr>
          <p:spPr>
            <a:xfrm>
              <a:off x="2931899" y="1200089"/>
              <a:ext cx="1065474" cy="1212732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hangingPunct="0">
                <a:lnSpc>
                  <a:spcPts val="1600"/>
                </a:lnSpc>
                <a:spcAft>
                  <a:spcPts val="0"/>
                </a:spcAft>
              </a:pPr>
              <a:r>
                <a:rPr lang="sv-SE" sz="1200">
                  <a:effectLst/>
                  <a:latin typeface="OrigGarmnd BT"/>
                  <a:ea typeface="Times New Roman"/>
                  <a:cs typeface="Times New Roman"/>
                </a:rPr>
                <a:t> </a:t>
              </a:r>
            </a:p>
          </p:txBody>
        </p:sp>
      </p:grpSp>
      <p:sp>
        <p:nvSpPr>
          <p:cNvPr id="7" name="Magnetic Disk 25"/>
          <p:cNvSpPr>
            <a:spLocks/>
          </p:cNvSpPr>
          <p:nvPr/>
        </p:nvSpPr>
        <p:spPr>
          <a:xfrm>
            <a:off x="827585" y="3021013"/>
            <a:ext cx="1152127" cy="815975"/>
          </a:xfrm>
          <a:prstGeom prst="flowChartMagneticDisk">
            <a:avLst/>
          </a:prstGeom>
          <a:solidFill>
            <a:srgbClr val="92D05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sv-SE" sz="1000" dirty="0">
                <a:solidFill>
                  <a:schemeClr val="accent1"/>
                </a:solidFill>
                <a:ea typeface="MS Mincho"/>
              </a:rPr>
              <a:t>OBLIGATION</a:t>
            </a:r>
          </a:p>
          <a:p>
            <a:pPr algn="ctr">
              <a:spcAft>
                <a:spcPts val="0"/>
              </a:spcAft>
            </a:pPr>
            <a:r>
              <a:rPr lang="sv-SE" sz="1000" dirty="0" smtClean="0">
                <a:solidFill>
                  <a:schemeClr val="accent1"/>
                </a:solidFill>
                <a:ea typeface="MS Mincho"/>
              </a:rPr>
              <a:t>Definitions</a:t>
            </a:r>
            <a:endParaRPr lang="sv-SE" sz="1000" dirty="0">
              <a:solidFill>
                <a:schemeClr val="accent1"/>
              </a:solidFill>
              <a:ea typeface="MS Mincho"/>
            </a:endParaRPr>
          </a:p>
        </p:txBody>
      </p:sp>
      <p:sp>
        <p:nvSpPr>
          <p:cNvPr id="8" name="Magnetic Disk 25"/>
          <p:cNvSpPr>
            <a:spLocks/>
          </p:cNvSpPr>
          <p:nvPr/>
        </p:nvSpPr>
        <p:spPr>
          <a:xfrm>
            <a:off x="2195737" y="2958783"/>
            <a:ext cx="1080120" cy="940435"/>
          </a:xfrm>
          <a:prstGeom prst="flowChartMagneticDisk">
            <a:avLst/>
          </a:prstGeom>
          <a:solidFill>
            <a:srgbClr val="92D05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1000" dirty="0">
                <a:solidFill>
                  <a:schemeClr val="accent1"/>
                </a:solidFill>
                <a:ea typeface="MS Mincho"/>
                <a:cs typeface="Arial"/>
              </a:rPr>
              <a:t>OBLIGATION</a:t>
            </a:r>
          </a:p>
          <a:p>
            <a:pPr algn="ctr">
              <a:spcAft>
                <a:spcPts val="0"/>
              </a:spcAft>
            </a:pPr>
            <a:r>
              <a:rPr lang="en-US" sz="1000" dirty="0" smtClean="0">
                <a:solidFill>
                  <a:schemeClr val="accent1"/>
                </a:solidFill>
                <a:ea typeface="MS Mincho"/>
                <a:cs typeface="Arial"/>
              </a:rPr>
              <a:t>Demands</a:t>
            </a:r>
            <a:endParaRPr lang="sv-SE" sz="1200" dirty="0">
              <a:solidFill>
                <a:schemeClr val="accent1"/>
              </a:solidFill>
              <a:latin typeface="Times New Roman"/>
              <a:ea typeface="MS Mincho"/>
            </a:endParaRPr>
          </a:p>
        </p:txBody>
      </p:sp>
      <p:sp>
        <p:nvSpPr>
          <p:cNvPr id="9" name="Magnetic Disk 27"/>
          <p:cNvSpPr>
            <a:spLocks/>
          </p:cNvSpPr>
          <p:nvPr/>
        </p:nvSpPr>
        <p:spPr>
          <a:xfrm>
            <a:off x="3555154" y="2886710"/>
            <a:ext cx="1160861" cy="1084580"/>
          </a:xfrm>
          <a:prstGeom prst="flowChartMagneticDisk">
            <a:avLst/>
          </a:prstGeom>
          <a:solidFill>
            <a:srgbClr val="92D05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/>
            <a:r>
              <a:rPr lang="sv-SE" sz="1000" dirty="0" smtClean="0">
                <a:solidFill>
                  <a:schemeClr val="accent1"/>
                </a:solidFill>
                <a:ea typeface="MS Mincho"/>
              </a:rPr>
              <a:t>KOORDINATED Obligations</a:t>
            </a:r>
            <a:endParaRPr lang="sv-SE" sz="1000" dirty="0">
              <a:solidFill>
                <a:schemeClr val="accent1"/>
              </a:solidFill>
              <a:latin typeface="Times New Roman"/>
              <a:ea typeface="MS Mincho"/>
            </a:endParaRPr>
          </a:p>
        </p:txBody>
      </p:sp>
      <p:sp>
        <p:nvSpPr>
          <p:cNvPr id="10" name="Magnetic Disk 29"/>
          <p:cNvSpPr>
            <a:spLocks/>
          </p:cNvSpPr>
          <p:nvPr/>
        </p:nvSpPr>
        <p:spPr>
          <a:xfrm>
            <a:off x="4897701" y="2778760"/>
            <a:ext cx="1114458" cy="1300480"/>
          </a:xfrm>
          <a:prstGeom prst="flowChartMagneticDisk">
            <a:avLst/>
          </a:prstGeom>
          <a:solidFill>
            <a:srgbClr val="FFC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sv-SE" sz="1000" dirty="0" smtClean="0">
                <a:solidFill>
                  <a:schemeClr val="accent1"/>
                </a:solidFill>
                <a:ea typeface="MS Mincho"/>
              </a:rPr>
              <a:t>SUBMISSIONS</a:t>
            </a:r>
            <a:endParaRPr lang="sv-SE" sz="1000" dirty="0">
              <a:solidFill>
                <a:schemeClr val="accent1"/>
              </a:solidFill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sv-SE" sz="1000" kern="1200" dirty="0">
                <a:solidFill>
                  <a:srgbClr val="00328B"/>
                </a:solidFill>
                <a:effectLst/>
                <a:latin typeface="Calibri"/>
                <a:ea typeface="MS Mincho"/>
                <a:cs typeface="Arial"/>
              </a:rPr>
              <a:t> </a:t>
            </a:r>
            <a:endParaRPr lang="sv-SE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Magnetic Disk 27"/>
          <p:cNvSpPr>
            <a:spLocks/>
          </p:cNvSpPr>
          <p:nvPr/>
        </p:nvSpPr>
        <p:spPr>
          <a:xfrm>
            <a:off x="3225882" y="4509120"/>
            <a:ext cx="1780648" cy="936104"/>
          </a:xfrm>
          <a:prstGeom prst="flowChartMagneticDisk">
            <a:avLst/>
          </a:prstGeom>
          <a:solidFill>
            <a:srgbClr val="FF0000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sv-SE" sz="1000" dirty="0">
                <a:solidFill>
                  <a:schemeClr val="accent1"/>
                </a:solidFill>
                <a:ea typeface="MS Mincho"/>
              </a:rPr>
              <a:t>THE </a:t>
            </a:r>
            <a:r>
              <a:rPr lang="sv-SE" sz="1000" dirty="0" smtClean="0">
                <a:solidFill>
                  <a:schemeClr val="accent1"/>
                </a:solidFill>
                <a:ea typeface="MS Mincho"/>
              </a:rPr>
              <a:t>REGISTER</a:t>
            </a:r>
            <a:endParaRPr lang="sv-SE" sz="1000" dirty="0">
              <a:solidFill>
                <a:schemeClr val="accent1"/>
              </a:solidFill>
              <a:latin typeface="Times New Roman"/>
              <a:ea typeface="MS Mincho"/>
            </a:endParaRPr>
          </a:p>
        </p:txBody>
      </p:sp>
      <p:pic>
        <p:nvPicPr>
          <p:cNvPr id="12" name="Picture 8" descr="Uppgiftslämnande SKV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15" r="22920"/>
          <a:stretch>
            <a:fillRect/>
          </a:stretch>
        </p:blipFill>
        <p:spPr bwMode="auto">
          <a:xfrm>
            <a:off x="6181869" y="583862"/>
            <a:ext cx="1656184" cy="306599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Magnetic Disk 42"/>
          <p:cNvSpPr>
            <a:spLocks/>
          </p:cNvSpPr>
          <p:nvPr/>
        </p:nvSpPr>
        <p:spPr>
          <a:xfrm>
            <a:off x="6628064" y="3284984"/>
            <a:ext cx="1152128" cy="1152128"/>
          </a:xfrm>
          <a:prstGeom prst="flowChartMagneticDisk">
            <a:avLst/>
          </a:prstGeom>
          <a:solidFill>
            <a:sysClr val="window" lastClr="FFFFFF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1200" kern="1200" dirty="0">
                <a:solidFill>
                  <a:srgbClr val="00328B"/>
                </a:solidFill>
                <a:effectLst/>
                <a:latin typeface="Calibri"/>
                <a:ea typeface="MS Mincho"/>
                <a:cs typeface="Arial"/>
              </a:rPr>
              <a:t>SKVDB</a:t>
            </a:r>
            <a:endParaRPr lang="sv-SE" sz="12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14" name="Straight Arrow Connector 38"/>
          <p:cNvCxnSpPr>
            <a:cxnSpLocks/>
          </p:cNvCxnSpPr>
          <p:nvPr/>
        </p:nvCxnSpPr>
        <p:spPr>
          <a:xfrm>
            <a:off x="652944" y="234957"/>
            <a:ext cx="5804420" cy="48895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dash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5" name="Straight Arrow Connector 26"/>
          <p:cNvCxnSpPr>
            <a:cxnSpLocks/>
          </p:cNvCxnSpPr>
          <p:nvPr/>
        </p:nvCxnSpPr>
        <p:spPr>
          <a:xfrm>
            <a:off x="502920" y="277495"/>
            <a:ext cx="1297305" cy="92583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6" name="Straight Arrow Connector 28"/>
          <p:cNvCxnSpPr>
            <a:cxnSpLocks/>
          </p:cNvCxnSpPr>
          <p:nvPr/>
        </p:nvCxnSpPr>
        <p:spPr>
          <a:xfrm flipV="1">
            <a:off x="3104985" y="714791"/>
            <a:ext cx="3585432" cy="97706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9" name="Straight Arrow Connector 30"/>
          <p:cNvCxnSpPr/>
          <p:nvPr/>
        </p:nvCxnSpPr>
        <p:spPr>
          <a:xfrm flipH="1" flipV="1">
            <a:off x="2389873" y="1610051"/>
            <a:ext cx="172961" cy="1602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7"/>
          <p:cNvCxnSpPr/>
          <p:nvPr/>
        </p:nvCxnSpPr>
        <p:spPr>
          <a:xfrm flipV="1">
            <a:off x="4141876" y="740410"/>
            <a:ext cx="2505974" cy="227764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17"/>
          <p:cNvCxnSpPr/>
          <p:nvPr/>
        </p:nvCxnSpPr>
        <p:spPr>
          <a:xfrm rot="16200000" flipV="1">
            <a:off x="5363478" y="2282282"/>
            <a:ext cx="3067484" cy="4192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17"/>
          <p:cNvCxnSpPr/>
          <p:nvPr/>
        </p:nvCxnSpPr>
        <p:spPr>
          <a:xfrm flipV="1">
            <a:off x="4716015" y="3806727"/>
            <a:ext cx="2263424" cy="1278457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0"/>
          <p:cNvCxnSpPr/>
          <p:nvPr/>
        </p:nvCxnSpPr>
        <p:spPr>
          <a:xfrm flipV="1">
            <a:off x="4168629" y="3107100"/>
            <a:ext cx="0" cy="15078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0"/>
          <p:cNvCxnSpPr/>
          <p:nvPr/>
        </p:nvCxnSpPr>
        <p:spPr>
          <a:xfrm flipH="1">
            <a:off x="5454931" y="1592797"/>
            <a:ext cx="1061285" cy="142821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0"/>
          <p:cNvCxnSpPr/>
          <p:nvPr/>
        </p:nvCxnSpPr>
        <p:spPr>
          <a:xfrm flipH="1" flipV="1">
            <a:off x="2773684" y="1637479"/>
            <a:ext cx="2518396" cy="138353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940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</a:t>
            </a:r>
            <a:r>
              <a:rPr lang="en-GB" dirty="0"/>
              <a:t>y</a:t>
            </a:r>
            <a:r>
              <a:rPr lang="en-GB" dirty="0" smtClean="0"/>
              <a:t>ou for </a:t>
            </a:r>
            <a:r>
              <a:rPr lang="en-GB" smtClean="0"/>
              <a:t>your attention!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2900" dirty="0" smtClean="0"/>
              <a:t>Elisabeth </a:t>
            </a:r>
            <a:r>
              <a:rPr lang="en-GB" sz="2900" dirty="0" err="1" smtClean="0"/>
              <a:t>Kristensson</a:t>
            </a:r>
            <a:endParaRPr lang="en-GB" sz="2900" dirty="0" smtClean="0"/>
          </a:p>
          <a:p>
            <a:pPr marL="0" indent="0">
              <a:buNone/>
            </a:pPr>
            <a:r>
              <a:rPr lang="en-GB" sz="2900" dirty="0" smtClean="0"/>
              <a:t>Deputy Director</a:t>
            </a:r>
          </a:p>
          <a:p>
            <a:pPr marL="0" indent="0">
              <a:buNone/>
            </a:pPr>
            <a:r>
              <a:rPr lang="en-GB" sz="2900" dirty="0" smtClean="0"/>
              <a:t>elisabeth.kristensson@gov.se</a:t>
            </a:r>
            <a:endParaRPr lang="en-GB" sz="2900" dirty="0"/>
          </a:p>
        </p:txBody>
      </p:sp>
      <p:pic>
        <p:nvPicPr>
          <p:cNvPr id="9" name="Platshållare för innehåll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8224" y="3861048"/>
            <a:ext cx="1271599" cy="1908175"/>
          </a:xfrm>
        </p:spPr>
      </p:pic>
      <p:pic>
        <p:nvPicPr>
          <p:cNvPr id="10" name="Platshållare för innehåll 9"/>
          <p:cNvPicPr>
            <a:picLocks noGrp="1" noChangeAspect="1"/>
          </p:cNvPicPr>
          <p:nvPr>
            <p:ph sz="half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3861048"/>
            <a:ext cx="1272116" cy="1908175"/>
          </a:xfrm>
        </p:spPr>
      </p:pic>
      <p:pic>
        <p:nvPicPr>
          <p:cNvPr id="13" name="Platshållare för innehåll 12"/>
          <p:cNvPicPr>
            <a:picLocks noGrp="1" noChangeAspect="1"/>
          </p:cNvPicPr>
          <p:nvPr>
            <p:ph sz="half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933056"/>
            <a:ext cx="2862262" cy="1908175"/>
          </a:xfrm>
        </p:spPr>
      </p:pic>
    </p:spTree>
    <p:extLst>
      <p:ext uri="{BB962C8B-B14F-4D97-AF65-F5344CB8AC3E}">
        <p14:creationId xmlns:p14="http://schemas.microsoft.com/office/powerpoint/2010/main" xmlns="" val="120200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Once only submitting principle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Ensuring that the businesses need to supply information only once because the Public Agencies share this data.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Högerböjd 3"/>
          <p:cNvSpPr/>
          <p:nvPr/>
        </p:nvSpPr>
        <p:spPr>
          <a:xfrm>
            <a:off x="2320428" y="3933056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Vänsterböjd 4"/>
          <p:cNvSpPr/>
          <p:nvPr/>
        </p:nvSpPr>
        <p:spPr>
          <a:xfrm>
            <a:off x="4347992" y="393305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Nedåtböjd 5"/>
          <p:cNvSpPr/>
          <p:nvPr/>
        </p:nvSpPr>
        <p:spPr>
          <a:xfrm>
            <a:off x="3131840" y="3358979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Uppåtböjd 6"/>
          <p:cNvSpPr/>
          <p:nvPr/>
        </p:nvSpPr>
        <p:spPr>
          <a:xfrm>
            <a:off x="3146423" y="4993132"/>
            <a:ext cx="1216152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471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Easy to submit principle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nd it should also be easy to submit information about the business to the agencies.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Uttryckssymbol 1"/>
          <p:cNvSpPr/>
          <p:nvPr/>
        </p:nvSpPr>
        <p:spPr>
          <a:xfrm>
            <a:off x="6779096" y="3808061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Bildtext höger 3"/>
          <p:cNvSpPr/>
          <p:nvPr/>
        </p:nvSpPr>
        <p:spPr>
          <a:xfrm>
            <a:off x="5580112" y="3744267"/>
            <a:ext cx="914400" cy="9144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Bildtext ned 5"/>
          <p:cNvSpPr/>
          <p:nvPr/>
        </p:nvSpPr>
        <p:spPr>
          <a:xfrm>
            <a:off x="6770160" y="2708920"/>
            <a:ext cx="914400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Bildtext vänster 6"/>
          <p:cNvSpPr/>
          <p:nvPr/>
        </p:nvSpPr>
        <p:spPr>
          <a:xfrm>
            <a:off x="8028384" y="3789040"/>
            <a:ext cx="914400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Bildtext upp 7"/>
          <p:cNvSpPr/>
          <p:nvPr/>
        </p:nvSpPr>
        <p:spPr>
          <a:xfrm>
            <a:off x="6744737" y="4869160"/>
            <a:ext cx="914400" cy="914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929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Aim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Swedish Government wants to create a positive </a:t>
            </a:r>
            <a:r>
              <a:rPr lang="en-GB" dirty="0" smtClean="0"/>
              <a:t>noticeable </a:t>
            </a:r>
            <a:r>
              <a:rPr lang="en-GB" dirty="0"/>
              <a:t>change in </a:t>
            </a:r>
            <a:r>
              <a:rPr lang="en-GB" dirty="0" smtClean="0"/>
              <a:t>day </a:t>
            </a:r>
            <a:r>
              <a:rPr lang="en-GB" dirty="0"/>
              <a:t>– </a:t>
            </a:r>
            <a:r>
              <a:rPr lang="en-GB" dirty="0" smtClean="0"/>
              <a:t>to </a:t>
            </a:r>
            <a:r>
              <a:rPr lang="en-GB" dirty="0"/>
              <a:t>– day conditions for businesses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spcBef>
                <a:spcPct val="0"/>
              </a:spcBef>
              <a:buNone/>
            </a:pPr>
            <a:r>
              <a:rPr lang="en-GB" sz="3600" dirty="0">
                <a:solidFill>
                  <a:schemeClr val="accent1"/>
                </a:solidFill>
                <a:ea typeface="+mj-ea"/>
                <a:cs typeface="+mj-cs"/>
              </a:rPr>
              <a:t>The Goal</a:t>
            </a:r>
          </a:p>
          <a:p>
            <a:pPr marL="0" indent="0">
              <a:buNone/>
            </a:pPr>
            <a:r>
              <a:rPr lang="en-GB" dirty="0" smtClean="0"/>
              <a:t>In 2020 business will in most cases only need to submit information once and to one place.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7515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main components 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1.	Mapping reporting obligations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	</a:t>
            </a:r>
            <a:r>
              <a:rPr lang="en-GB" sz="1800" dirty="0" smtClean="0"/>
              <a:t>14 agencies.</a:t>
            </a:r>
          </a:p>
          <a:p>
            <a:pPr>
              <a:buFont typeface="Wingdings" pitchFamily="2" charset="2"/>
              <a:buChar char="q"/>
            </a:pPr>
            <a:r>
              <a:rPr lang="en-GB" sz="1800" dirty="0"/>
              <a:t>	</a:t>
            </a:r>
            <a:r>
              <a:rPr lang="en-GB" sz="1800" dirty="0" smtClean="0"/>
              <a:t>2 years. </a:t>
            </a:r>
          </a:p>
          <a:p>
            <a:pPr>
              <a:buFont typeface="Wingdings" pitchFamily="2" charset="2"/>
              <a:buChar char="q"/>
            </a:pPr>
            <a:r>
              <a:rPr lang="en-GB" sz="1800" dirty="0"/>
              <a:t>	</a:t>
            </a:r>
            <a:r>
              <a:rPr lang="en-GB" sz="1800" dirty="0" smtClean="0"/>
              <a:t>9,4 million SEK.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AutoNum type="arabicPeriod" startAt="2"/>
            </a:pPr>
            <a:r>
              <a:rPr lang="en-GB" dirty="0" smtClean="0"/>
              <a:t>Inquiry Committee </a:t>
            </a:r>
          </a:p>
          <a:p>
            <a:pPr>
              <a:buFont typeface="Wingdings" pitchFamily="2" charset="2"/>
              <a:buChar char="q"/>
            </a:pPr>
            <a:r>
              <a:rPr lang="en-GB" sz="1800" dirty="0"/>
              <a:t>	O</a:t>
            </a:r>
            <a:r>
              <a:rPr lang="en-GB" sz="1800" dirty="0" smtClean="0"/>
              <a:t>ne and a half year.</a:t>
            </a:r>
          </a:p>
          <a:p>
            <a:pPr>
              <a:buFont typeface="Wingdings" pitchFamily="2" charset="2"/>
              <a:buChar char="q"/>
            </a:pPr>
            <a:r>
              <a:rPr lang="en-GB" sz="1800" dirty="0" smtClean="0"/>
              <a:t>	Technical infrastructure</a:t>
            </a:r>
            <a:r>
              <a:rPr lang="en-GB" sz="1800" dirty="0"/>
              <a:t>.</a:t>
            </a:r>
            <a:endParaRPr lang="en-GB" sz="1800" dirty="0" smtClean="0"/>
          </a:p>
          <a:p>
            <a:pPr>
              <a:buFont typeface="Wingdings" pitchFamily="2" charset="2"/>
              <a:buChar char="q"/>
            </a:pPr>
            <a:r>
              <a:rPr lang="en-GB" sz="1800" dirty="0"/>
              <a:t>	L</a:t>
            </a:r>
            <a:r>
              <a:rPr lang="en-GB" sz="1800" dirty="0" smtClean="0"/>
              <a:t>egal aspects. </a:t>
            </a:r>
          </a:p>
          <a:p>
            <a:pPr>
              <a:buFont typeface="Wingdings" pitchFamily="2" charset="2"/>
              <a:buChar char="q"/>
            </a:pPr>
            <a:r>
              <a:rPr lang="en-GB" sz="1800" dirty="0"/>
              <a:t>	C</a:t>
            </a:r>
            <a:r>
              <a:rPr lang="en-GB" sz="1800" dirty="0" smtClean="0"/>
              <a:t>oordination of infrastructure on reporting obligation.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147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apping </a:t>
            </a:r>
            <a:r>
              <a:rPr lang="en-GB" dirty="0"/>
              <a:t>r</a:t>
            </a:r>
            <a:r>
              <a:rPr lang="en-GB" dirty="0" smtClean="0"/>
              <a:t>eporting obligation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Standard cost model.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4 600 information obligation in the database </a:t>
            </a:r>
            <a:r>
              <a:rPr lang="en-GB" dirty="0" err="1" smtClean="0"/>
              <a:t>Malin</a:t>
            </a:r>
            <a:r>
              <a:rPr lang="en-GB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Reporting obligations.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1 164 reporting obligation. </a:t>
            </a:r>
          </a:p>
          <a:p>
            <a:pPr>
              <a:buFont typeface="Wingdings" pitchFamily="2" charset="2"/>
              <a:buChar char="q"/>
            </a:pPr>
            <a:r>
              <a:rPr lang="sv-SE" sz="2800" dirty="0"/>
              <a:t>94 558 36 </a:t>
            </a:r>
            <a:r>
              <a:rPr lang="sv-SE" sz="2800" dirty="0" err="1" smtClean="0"/>
              <a:t>times</a:t>
            </a:r>
            <a:r>
              <a:rPr lang="sv-SE" sz="2800" dirty="0" smtClean="0"/>
              <a:t> a </a:t>
            </a:r>
            <a:r>
              <a:rPr lang="sv-SE" sz="2800" dirty="0" err="1" smtClean="0"/>
              <a:t>year</a:t>
            </a:r>
            <a:r>
              <a:rPr lang="sv-SE" sz="2800" dirty="0" smtClean="0"/>
              <a:t>.</a:t>
            </a:r>
            <a:endParaRPr lang="sv-SE" sz="2800" dirty="0">
              <a:solidFill>
                <a:srgbClr val="000000"/>
              </a:solidFill>
              <a:latin typeface="Garamond"/>
              <a:ea typeface="Times New Roman"/>
              <a:cs typeface="Garamond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3137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993800"/>
              </p:ext>
            </p:extLst>
          </p:nvPr>
        </p:nvGraphicFramePr>
        <p:xfrm>
          <a:off x="2612876" y="116632"/>
          <a:ext cx="3922395" cy="5701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1052"/>
                <a:gridCol w="1303878"/>
                <a:gridCol w="1307465"/>
              </a:tblGrid>
              <a:tr h="474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err="1" smtClean="0">
                          <a:effectLst/>
                        </a:rPr>
                        <a:t>Authorithies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err="1" smtClean="0">
                          <a:effectLst/>
                        </a:rPr>
                        <a:t>Reporting</a:t>
                      </a:r>
                      <a:r>
                        <a:rPr lang="sv-SE" sz="1150" dirty="0" smtClean="0">
                          <a:effectLst/>
                        </a:rPr>
                        <a:t> obligation, </a:t>
                      </a:r>
                      <a:r>
                        <a:rPr lang="sv-SE" sz="1150" dirty="0" err="1" smtClean="0">
                          <a:effectLst/>
                        </a:rPr>
                        <a:t>number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err="1" smtClean="0">
                          <a:effectLst/>
                        </a:rPr>
                        <a:t>Reporting</a:t>
                      </a:r>
                      <a:r>
                        <a:rPr lang="sv-SE" sz="1150" dirty="0" smtClean="0">
                          <a:effectLst/>
                        </a:rPr>
                        <a:t> obligation, </a:t>
                      </a:r>
                      <a:r>
                        <a:rPr lang="sv-SE" sz="1150" dirty="0">
                          <a:effectLst/>
                        </a:rPr>
                        <a:t>volym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474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Public </a:t>
                      </a:r>
                      <a:r>
                        <a:rPr lang="sv-SE" sz="1150" dirty="0" err="1" smtClean="0">
                          <a:effectLst/>
                        </a:rPr>
                        <a:t>Employment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21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1 787 755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Company </a:t>
                      </a:r>
                      <a:r>
                        <a:rPr lang="sv-SE" sz="1150" dirty="0" err="1" smtClean="0">
                          <a:effectLst/>
                        </a:rPr>
                        <a:t>Registration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124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847 663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474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Social Insurance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Agency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35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11 704 032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Board </a:t>
                      </a:r>
                      <a:r>
                        <a:rPr lang="sv-SE" sz="1150" dirty="0" err="1" smtClean="0">
                          <a:effectLst/>
                        </a:rPr>
                        <a:t>of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r>
                        <a:rPr lang="sv-SE" sz="1150" dirty="0" err="1" smtClean="0">
                          <a:effectLst/>
                        </a:rPr>
                        <a:t>Agriculture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388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2 774 023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415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err="1" smtClean="0">
                          <a:effectLst/>
                        </a:rPr>
                        <a:t>Enforcement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r>
                        <a:rPr lang="sv-SE" sz="1150" dirty="0" err="1" smtClean="0">
                          <a:effectLst/>
                        </a:rPr>
                        <a:t>Authority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6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1 605 515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National </a:t>
                      </a:r>
                      <a:r>
                        <a:rPr lang="sv-SE" sz="1150" dirty="0" err="1" smtClean="0">
                          <a:effectLst/>
                        </a:rPr>
                        <a:t>Food</a:t>
                      </a:r>
                      <a:r>
                        <a:rPr lang="sv-SE" sz="1150" dirty="0" smtClean="0">
                          <a:effectLst/>
                        </a:rPr>
                        <a:t> Agency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62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4 846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329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err="1" smtClean="0">
                          <a:effectLst/>
                        </a:rPr>
                        <a:t>Statistics</a:t>
                      </a:r>
                      <a:r>
                        <a:rPr lang="sv-SE" sz="1150" dirty="0" smtClean="0">
                          <a:effectLst/>
                        </a:rPr>
                        <a:t> Sweden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59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799 650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Tax Agency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102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68 998 019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Forest Agency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31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76 108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Agency for </a:t>
                      </a:r>
                      <a:r>
                        <a:rPr lang="sv-SE" sz="1150" dirty="0" err="1" smtClean="0">
                          <a:effectLst/>
                        </a:rPr>
                        <a:t>Growth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23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49 129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Transport </a:t>
                      </a:r>
                      <a:r>
                        <a:rPr lang="sv-SE" sz="1150" dirty="0" err="1" smtClean="0">
                          <a:effectLst/>
                        </a:rPr>
                        <a:t>Analysis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5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13 125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Transport Administration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23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163 703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396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Transports Agency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209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180 665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err="1" smtClean="0">
                          <a:effectLst/>
                        </a:rPr>
                        <a:t>Custom</a:t>
                      </a:r>
                      <a:r>
                        <a:rPr lang="sv-SE" sz="1150" dirty="0" smtClean="0">
                          <a:effectLst/>
                        </a:rPr>
                        <a:t>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76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5 554 136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  <a:tr h="237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 smtClean="0">
                          <a:effectLst/>
                        </a:rPr>
                        <a:t>Total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>
                          <a:effectLst/>
                        </a:rPr>
                        <a:t>1164 </a:t>
                      </a:r>
                      <a:endParaRPr lang="sv-SE" sz="120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50" dirty="0">
                          <a:effectLst/>
                        </a:rPr>
                        <a:t>94 558 36 </a:t>
                      </a: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Garamond"/>
                        <a:ea typeface="Times New Roman"/>
                        <a:cs typeface="Garamond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28900" y="21240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2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reporting obligations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38 basic reporting obligations.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Name, registration number, phone number, address etc.</a:t>
            </a:r>
          </a:p>
          <a:p>
            <a:pPr>
              <a:buFont typeface="Wingdings" pitchFamily="2" charset="2"/>
              <a:buChar char="q"/>
            </a:pPr>
            <a:r>
              <a:rPr lang="sv-SE" dirty="0" err="1" smtClean="0"/>
              <a:t>Savings</a:t>
            </a:r>
            <a:r>
              <a:rPr lang="sv-SE" dirty="0" smtClean="0"/>
              <a:t> approx. 2,25 billion SEK on a </a:t>
            </a:r>
            <a:r>
              <a:rPr lang="sv-SE" dirty="0" err="1" smtClean="0"/>
              <a:t>yearly</a:t>
            </a:r>
            <a:r>
              <a:rPr lang="sv-SE" dirty="0" smtClean="0"/>
              <a:t> basis (1 million </a:t>
            </a:r>
            <a:r>
              <a:rPr lang="sv-SE" dirty="0" err="1" smtClean="0"/>
              <a:t>companies</a:t>
            </a:r>
            <a:r>
              <a:rPr lang="sv-SE" dirty="0" smtClean="0"/>
              <a:t>, </a:t>
            </a:r>
            <a:r>
              <a:rPr lang="sv-SE" dirty="0"/>
              <a:t>90 </a:t>
            </a:r>
            <a:r>
              <a:rPr lang="sv-SE" dirty="0" smtClean="0"/>
              <a:t>forms, </a:t>
            </a:r>
            <a:r>
              <a:rPr lang="sv-SE" dirty="0" err="1" smtClean="0"/>
              <a:t>time</a:t>
            </a:r>
            <a:r>
              <a:rPr lang="sv-SE" dirty="0" smtClean="0"/>
              <a:t> </a:t>
            </a:r>
            <a:r>
              <a:rPr lang="sv-SE" dirty="0"/>
              <a:t>3 </a:t>
            </a:r>
            <a:r>
              <a:rPr lang="sv-SE" dirty="0" err="1" smtClean="0"/>
              <a:t>minutes</a:t>
            </a:r>
            <a:r>
              <a:rPr lang="sv-SE" dirty="0" smtClean="0"/>
              <a:t>, </a:t>
            </a:r>
            <a:r>
              <a:rPr lang="sv-SE" dirty="0" err="1" smtClean="0"/>
              <a:t>cost</a:t>
            </a:r>
            <a:r>
              <a:rPr lang="sv-SE" dirty="0" smtClean="0"/>
              <a:t> per </a:t>
            </a:r>
            <a:r>
              <a:rPr lang="sv-SE" dirty="0" err="1" smtClean="0"/>
              <a:t>hour</a:t>
            </a:r>
            <a:r>
              <a:rPr lang="sv-SE" dirty="0" smtClean="0"/>
              <a:t> </a:t>
            </a:r>
            <a:r>
              <a:rPr lang="sv-SE" dirty="0"/>
              <a:t>500 </a:t>
            </a:r>
            <a:r>
              <a:rPr lang="sv-SE" dirty="0" smtClean="0"/>
              <a:t>SEK).</a:t>
            </a:r>
            <a:endParaRPr lang="sv-S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029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Inquiray</a:t>
            </a:r>
            <a:r>
              <a:rPr lang="en-GB" dirty="0" smtClean="0"/>
              <a:t> Committee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/>
              <a:t>Cecilia Magnusson </a:t>
            </a:r>
            <a:r>
              <a:rPr lang="en-GB" dirty="0" err="1" smtClean="0"/>
              <a:t>Sjöberg</a:t>
            </a:r>
            <a:r>
              <a:rPr lang="en-GB" dirty="0" smtClean="0"/>
              <a:t>, P</a:t>
            </a:r>
            <a:r>
              <a:rPr lang="en-US" dirty="0" err="1" smtClean="0"/>
              <a:t>rofessor</a:t>
            </a:r>
            <a:r>
              <a:rPr lang="en-US" dirty="0" smtClean="0"/>
              <a:t> </a:t>
            </a:r>
            <a:r>
              <a:rPr lang="en-US" dirty="0"/>
              <a:t>of Law and Information Technology, </a:t>
            </a:r>
            <a:r>
              <a:rPr lang="en-US" dirty="0" smtClean="0"/>
              <a:t>Director </a:t>
            </a:r>
            <a:r>
              <a:rPr lang="en-US" dirty="0"/>
              <a:t>of </a:t>
            </a:r>
            <a:r>
              <a:rPr lang="en-US" dirty="0" smtClean="0"/>
              <a:t>the </a:t>
            </a:r>
            <a:r>
              <a:rPr lang="en-US" dirty="0"/>
              <a:t>Swedish Law &amp; Informatics Research </a:t>
            </a:r>
            <a:r>
              <a:rPr lang="en-US" dirty="0" smtClean="0"/>
              <a:t>Institute. 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15 experts from Ministries and Agencies and the </a:t>
            </a:r>
            <a:r>
              <a:rPr lang="en-US" dirty="0" smtClean="0"/>
              <a:t>Board </a:t>
            </a:r>
            <a:r>
              <a:rPr lang="en-US" dirty="0"/>
              <a:t>of Swedish Industry and Commerce for Better Regulation (NNR</a:t>
            </a:r>
            <a:r>
              <a:rPr lang="en-US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802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 RK 1">
  <a:themeElements>
    <a:clrScheme name="RK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328B"/>
      </a:accent1>
      <a:accent2>
        <a:srgbClr val="007CC3"/>
      </a:accent2>
      <a:accent3>
        <a:srgbClr val="14467F"/>
      </a:accent3>
      <a:accent4>
        <a:srgbClr val="333333"/>
      </a:accent4>
      <a:accent5>
        <a:srgbClr val="958E8A"/>
      </a:accent5>
      <a:accent6>
        <a:srgbClr val="4D605E"/>
      </a:accent6>
      <a:hlink>
        <a:srgbClr val="0000FF"/>
      </a:hlink>
      <a:folHlink>
        <a:srgbClr val="800080"/>
      </a:folHlink>
    </a:clrScheme>
    <a:fontScheme name="RK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RKdepUtredning</Template>
  <TotalTime>0</TotalTime>
  <Words>358</Words>
  <Application>Microsoft Office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Test RK 1</vt:lpstr>
      <vt:lpstr>CREATING A TECHNICAL INFRA-STRUCTURE FOR REPORTING OBLIGATIONS </vt:lpstr>
      <vt:lpstr>Once only submitting principle</vt:lpstr>
      <vt:lpstr>Easy to submit principle</vt:lpstr>
      <vt:lpstr>The Aim</vt:lpstr>
      <vt:lpstr>Two main components </vt:lpstr>
      <vt:lpstr>Mapping reporting obligation</vt:lpstr>
      <vt:lpstr>Slide 7</vt:lpstr>
      <vt:lpstr>Basic reporting obligations</vt:lpstr>
      <vt:lpstr>Inquiray Committee</vt:lpstr>
      <vt:lpstr>An E- service</vt:lpstr>
      <vt:lpstr>Slide 11</vt:lpstr>
      <vt:lpstr>Slide 12</vt:lpstr>
      <vt:lpstr>Thank you for your attention!</vt:lpstr>
    </vt:vector>
  </TitlesOfParts>
  <Company>Regeringskansliet RK 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Elisabeth Kristensson</dc:creator>
  <cp:lastModifiedBy>gauca006</cp:lastModifiedBy>
  <cp:revision>27</cp:revision>
  <cp:lastPrinted>2013-09-11T06:32:21Z</cp:lastPrinted>
  <dcterms:created xsi:type="dcterms:W3CDTF">2013-09-09T08:58:26Z</dcterms:created>
  <dcterms:modified xsi:type="dcterms:W3CDTF">2013-10-09T07:06:52Z</dcterms:modified>
  <cp:category>Engelska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10;0;0;458</vt:lpwstr>
  </property>
  <property fmtid="{D5CDD505-2E9C-101B-9397-08002B2CF9AE}" pid="3" name="SprakID">
    <vt:i4>1</vt:i4>
  </property>
  <property fmtid="{D5CDD505-2E9C-101B-9397-08002B2CF9AE}" pid="4" name="DokID">
    <vt:i4>121</vt:i4>
  </property>
</Properties>
</file>